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65" autoAdjust="0"/>
  </p:normalViewPr>
  <p:slideViewPr>
    <p:cSldViewPr>
      <p:cViewPr varScale="1">
        <p:scale>
          <a:sx n="75" d="100"/>
          <a:sy n="75" d="100"/>
        </p:scale>
        <p:origin x="123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1C9769-3614-4552-9E91-EB79FFF732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E4E66F-7C14-4D53-B0EB-09EDD6B6A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00392" cy="1340768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Декада машиностроительного </a:t>
            </a:r>
            <a:br>
              <a:rPr lang="ru-RU" dirty="0" smtClean="0"/>
            </a:br>
            <a:r>
              <a:rPr lang="ru-RU" dirty="0" smtClean="0"/>
              <a:t>отделения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8172"/>
            <a:ext cx="3946249" cy="2687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7" y="1939081"/>
            <a:ext cx="4589058" cy="2725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39" y="4677244"/>
            <a:ext cx="4535596" cy="2180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38065"/>
            <a:ext cx="3995936" cy="22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8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636"/>
            <a:ext cx="8301608" cy="1043100"/>
          </a:xfrm>
        </p:spPr>
        <p:txBody>
          <a:bodyPr anchor="t">
            <a:noAutofit/>
          </a:bodyPr>
          <a:lstStyle/>
          <a:p>
            <a:r>
              <a:rPr lang="ru-RU" sz="3600" dirty="0" smtClean="0"/>
              <a:t>Жизнь нашего машиностроительного отделения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73119"/>
            <a:ext cx="4392488" cy="2461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195736" cy="164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3024336" cy="1648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45" y="1119392"/>
            <a:ext cx="3889965" cy="1653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121"/>
            <a:ext cx="2483768" cy="2441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34969"/>
            <a:ext cx="2267744" cy="1623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73120"/>
            <a:ext cx="2267744" cy="24418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5234968"/>
            <a:ext cx="2160240" cy="1623031"/>
          </a:xfrm>
          <a:prstGeom prst="rect">
            <a:avLst/>
          </a:prstGeom>
        </p:spPr>
      </p:pic>
      <p:pic>
        <p:nvPicPr>
          <p:cNvPr id="13" name="Рисунок 12" descr="tc16A20f3_per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16" y="5214951"/>
            <a:ext cx="2285984" cy="1643050"/>
          </a:xfrm>
          <a:prstGeom prst="rect">
            <a:avLst/>
          </a:prstGeom>
        </p:spPr>
      </p:pic>
      <p:pic>
        <p:nvPicPr>
          <p:cNvPr id="14" name="Рисунок 13" descr="1200px-Small_CNC_Turning_Cent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214950"/>
            <a:ext cx="2500298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11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Цикл.комиссия 2016-2017\IMG_12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5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Программа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декады машиностроительного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отделения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56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46936"/>
              </p:ext>
            </p:extLst>
          </p:nvPr>
        </p:nvGraphicFramePr>
        <p:xfrm>
          <a:off x="0" y="21921"/>
          <a:ext cx="9144001" cy="6968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021"/>
                <a:gridCol w="4172012"/>
                <a:gridCol w="2312048"/>
                <a:gridCol w="1181390"/>
                <a:gridCol w="929530"/>
              </a:tblGrid>
              <a:tr h="85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п/п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Мероприятие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Ответственный за проведение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Время проведения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Место прове-дения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</a:tr>
              <a:tr h="21317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01 декабря (четверг)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Торжественное открытие декады «Моя профессия – механик»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Е.А. Василевская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Л.А. Кульбачинская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</a:t>
                      </a:r>
                      <a:r>
                        <a:rPr lang="ru-RU" sz="1600" b="1" baseline="30000">
                          <a:effectLst/>
                        </a:rPr>
                        <a:t>30</a:t>
                      </a:r>
                      <a:r>
                        <a:rPr lang="ru-RU" sz="1600" b="1">
                          <a:effectLst/>
                        </a:rPr>
                        <a:t> –14</a:t>
                      </a:r>
                      <a:r>
                        <a:rPr lang="ru-RU" sz="1600" b="1" baseline="30000">
                          <a:effectLst/>
                        </a:rPr>
                        <a:t>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акто-вый зал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</a:tr>
              <a:tr h="63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Выставка технического творчества учащихся машиностроительного отделения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Е.А. Василевская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</a:t>
                      </a:r>
                      <a:r>
                        <a:rPr lang="ru-RU" sz="1600" b="1" baseline="30000">
                          <a:effectLst/>
                        </a:rPr>
                        <a:t>30</a:t>
                      </a:r>
                      <a:r>
                        <a:rPr lang="ru-RU" sz="1600" b="1">
                          <a:effectLst/>
                        </a:rPr>
                        <a:t> –14</a:t>
                      </a:r>
                      <a:r>
                        <a:rPr lang="ru-RU" sz="1600" b="1" baseline="30000">
                          <a:effectLst/>
                        </a:rPr>
                        <a:t>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акто-вый зал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</a:tr>
              <a:tr h="21317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02 декабря (пятница)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Олимпиада по учебному предмету «Электротехника с основами электроники» в учебных группах М65, М66, Мс67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Р.Ф. Белозёров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</a:t>
                      </a:r>
                      <a:r>
                        <a:rPr lang="ru-RU" sz="1600" b="1" baseline="30000">
                          <a:effectLst/>
                        </a:rPr>
                        <a:t>35</a:t>
                      </a:r>
                      <a:r>
                        <a:rPr lang="ru-RU" sz="1600" b="1">
                          <a:effectLst/>
                        </a:rPr>
                        <a:t> –14</a:t>
                      </a:r>
                      <a:r>
                        <a:rPr lang="ru-RU" sz="1600" b="1" baseline="30000">
                          <a:effectLst/>
                        </a:rPr>
                        <a:t>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ауд.309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</a:tr>
              <a:tr h="85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Олимпиада по учебному предмету «Обработка материалов и инструмент» в учебных группах М62, М63, Мс64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Е.А. Василевская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r>
                        <a:rPr lang="ru-RU" sz="1600" b="1" baseline="30000">
                          <a:effectLst/>
                        </a:rPr>
                        <a:t>00</a:t>
                      </a:r>
                      <a:r>
                        <a:rPr lang="ru-RU" sz="1600" b="1">
                          <a:effectLst/>
                        </a:rPr>
                        <a:t> –13</a:t>
                      </a:r>
                      <a:r>
                        <a:rPr lang="ru-RU" sz="1600" b="1" baseline="30000">
                          <a:effectLst/>
                        </a:rPr>
                        <a:t>30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ауд. 312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</a:tr>
              <a:tr h="2496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03 декабря (суббота)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Олимпиада по учебному предмету «Техническая механика» в учебных группах М65, М66, Мс67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В.П. Захарчук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</a:t>
                      </a:r>
                      <a:r>
                        <a:rPr lang="ru-RU" sz="1600" b="1" baseline="30000">
                          <a:effectLst/>
                        </a:rPr>
                        <a:t>35</a:t>
                      </a:r>
                      <a:r>
                        <a:rPr lang="ru-RU" sz="1600" b="1">
                          <a:effectLst/>
                        </a:rPr>
                        <a:t>–15</a:t>
                      </a:r>
                      <a:r>
                        <a:rPr lang="ru-RU" sz="1600" b="1" baseline="30000">
                          <a:effectLst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ауд. 310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</a:tr>
              <a:tr h="1492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Открытое учебное занятие в учебной группе Мс64 по учебному предмету «Основы программирования для станков с ЧПУ» по теме: «Практическая работа №2. Программирование черновой токарной обработки»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Д.И. Мирошниченко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</a:t>
                      </a:r>
                      <a:r>
                        <a:rPr lang="ru-RU" sz="1600" b="1" baseline="30000">
                          <a:effectLst/>
                        </a:rPr>
                        <a:t>35</a:t>
                      </a:r>
                      <a:r>
                        <a:rPr lang="ru-RU" sz="1600" b="1">
                          <a:effectLst/>
                        </a:rPr>
                        <a:t>–15</a:t>
                      </a:r>
                      <a:r>
                        <a:rPr lang="ru-RU" sz="1600" b="1" baseline="30000">
                          <a:effectLst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ауд. 309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008149"/>
              </p:ext>
            </p:extLst>
          </p:nvPr>
        </p:nvGraphicFramePr>
        <p:xfrm>
          <a:off x="-1" y="0"/>
          <a:ext cx="9972600" cy="7018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870"/>
                <a:gridCol w="169384"/>
                <a:gridCol w="4604196"/>
                <a:gridCol w="2551554"/>
                <a:gridCol w="1303776"/>
                <a:gridCol w="1025820"/>
              </a:tblGrid>
              <a:tr h="404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Олимпиада по учебному предмету «Технология машиностроения» в учебных группах М62, М63, Мс64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Д.С. Сергуцкий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11</a:t>
                      </a:r>
                      <a:r>
                        <a:rPr lang="ru-RU" sz="1300" b="1" baseline="30000">
                          <a:effectLst/>
                        </a:rPr>
                        <a:t>40</a:t>
                      </a:r>
                      <a:r>
                        <a:rPr lang="ru-RU" sz="1300" b="1">
                          <a:effectLst/>
                        </a:rPr>
                        <a:t> –13</a:t>
                      </a:r>
                      <a:r>
                        <a:rPr lang="ru-RU" sz="1300" b="1" baseline="30000">
                          <a:effectLst/>
                        </a:rPr>
                        <a:t>20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ауд. 111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10335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05 декабря (понедельник)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2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Олимпиада по учебному предмету «Металлорежущие станки» в учебных группах М62, М63, Мс64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Н.И. Тухто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13</a:t>
                      </a:r>
                      <a:r>
                        <a:rPr lang="ru-RU" sz="1300" b="1" baseline="30000">
                          <a:effectLst/>
                        </a:rPr>
                        <a:t>30</a:t>
                      </a:r>
                      <a:r>
                        <a:rPr lang="ru-RU" sz="1300" b="1">
                          <a:effectLst/>
                        </a:rPr>
                        <a:t> –14</a:t>
                      </a:r>
                      <a:r>
                        <a:rPr lang="ru-RU" sz="1300" b="1" baseline="30000">
                          <a:effectLst/>
                        </a:rPr>
                        <a:t>20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ауд. 111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4083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9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Воспитательное мероприятие «Машиностроитель 21 века» в учебной группе М69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Р.Ф. Белозёров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13</a:t>
                      </a:r>
                      <a:r>
                        <a:rPr lang="ru-RU" sz="1300" b="1" baseline="30000">
                          <a:effectLst/>
                        </a:rPr>
                        <a:t>30</a:t>
                      </a:r>
                      <a:r>
                        <a:rPr lang="ru-RU" sz="1300" b="1">
                          <a:effectLst/>
                        </a:rPr>
                        <a:t> –14</a:t>
                      </a:r>
                      <a:r>
                        <a:rPr lang="ru-RU" sz="1300" b="1" baseline="30000">
                          <a:effectLst/>
                        </a:rPr>
                        <a:t>20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ауд. 312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5482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-20">
                          <a:effectLst/>
                        </a:rPr>
                        <a:t>Открытое учебное занятие </a:t>
                      </a:r>
                      <a:r>
                        <a:rPr lang="ru-RU" sz="1300" b="1">
                          <a:effectLst/>
                        </a:rPr>
                        <a:t>в учебной группе Мс64 </a:t>
                      </a:r>
                      <a:r>
                        <a:rPr lang="ru-RU" sz="1300" b="1" spc="-20">
                          <a:effectLst/>
                        </a:rPr>
                        <a:t>по учебному предмету «Металлорежущие станки» по теме «Зубофрезерный станок 5М32»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Н.И. Тухто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18</a:t>
                      </a:r>
                      <a:r>
                        <a:rPr lang="ru-RU" sz="1300" b="1" baseline="30000">
                          <a:effectLst/>
                        </a:rPr>
                        <a:t>15</a:t>
                      </a:r>
                      <a:r>
                        <a:rPr lang="ru-RU" sz="1300" b="1">
                          <a:effectLst/>
                        </a:rPr>
                        <a:t> –19</a:t>
                      </a:r>
                      <a:r>
                        <a:rPr lang="ru-RU" sz="1300" b="1" baseline="30000">
                          <a:effectLst/>
                        </a:rPr>
                        <a:t>55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ауд. 111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748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06 декабря (вторник)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11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Конкурс на лучший курсовой проект по учебному предмету «Конструирование и расчет металлорежущих станков» в учебных группах М59, М60, Мс61 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Н.И. Тухто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А.С. Кирилюк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А.И. Миласердов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13</a:t>
                      </a:r>
                      <a:r>
                        <a:rPr lang="ru-RU" sz="1300" b="1" baseline="30000">
                          <a:effectLst/>
                        </a:rPr>
                        <a:t>30</a:t>
                      </a:r>
                      <a:r>
                        <a:rPr lang="ru-RU" sz="1300" b="1">
                          <a:effectLst/>
                        </a:rPr>
                        <a:t> –14</a:t>
                      </a:r>
                      <a:r>
                        <a:rPr lang="ru-RU" sz="1300" b="1" baseline="30000">
                          <a:effectLst/>
                        </a:rPr>
                        <a:t>20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ауд. 111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9081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Конкурс профессионального мастерства «Лучший станочник» среди учебных групп 3 курса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В.Г. Приходько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В.И. Кузьмин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А.Ф. Солдатов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В.В. Москвин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В.С. Гасипук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09</a:t>
                      </a:r>
                      <a:r>
                        <a:rPr lang="ru-RU" sz="1300" b="1" baseline="30000">
                          <a:effectLst/>
                        </a:rPr>
                        <a:t>00</a:t>
                      </a:r>
                      <a:r>
                        <a:rPr lang="ru-RU" sz="1300" b="1">
                          <a:effectLst/>
                        </a:rPr>
                        <a:t>–13</a:t>
                      </a:r>
                      <a:r>
                        <a:rPr lang="ru-RU" sz="1300" b="1" baseline="30000">
                          <a:effectLst/>
                        </a:rPr>
                        <a:t>00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учебные мастер-ские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6509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13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Олимпиада по учебному предмету «Материаловедение и технология материалов» в учебных группах М62, М63, Мс64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Л.А. Кульбачинская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Г.Н. Клухина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13</a:t>
                      </a:r>
                      <a:r>
                        <a:rPr lang="ru-RU" sz="1300" b="1" baseline="30000">
                          <a:effectLst/>
                        </a:rPr>
                        <a:t>30</a:t>
                      </a:r>
                      <a:r>
                        <a:rPr lang="ru-RU" sz="1300" b="1">
                          <a:effectLst/>
                        </a:rPr>
                        <a:t> –14</a:t>
                      </a:r>
                      <a:r>
                        <a:rPr lang="ru-RU" sz="1300" b="1" baseline="30000">
                          <a:effectLst/>
                        </a:rPr>
                        <a:t>20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ауд. 319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4246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14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Олимпиада по учебному предмету «Инженерная графика» в учебных группах М65, М66, Мс67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Е.Т. Кузнецова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П.А. </a:t>
                      </a:r>
                      <a:r>
                        <a:rPr lang="ru-RU" sz="1300" b="1" dirty="0" err="1">
                          <a:effectLst/>
                        </a:rPr>
                        <a:t>Рыгаль</a:t>
                      </a:r>
                      <a:r>
                        <a:rPr lang="ru-RU" sz="1300" b="1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13</a:t>
                      </a:r>
                      <a:r>
                        <a:rPr lang="ru-RU" sz="1300" b="1" baseline="30000">
                          <a:effectLst/>
                        </a:rPr>
                        <a:t>30</a:t>
                      </a:r>
                      <a:r>
                        <a:rPr lang="ru-RU" sz="1300" b="1">
                          <a:effectLst/>
                        </a:rPr>
                        <a:t> –14</a:t>
                      </a:r>
                      <a:r>
                        <a:rPr lang="ru-RU" sz="1300" b="1" baseline="30000">
                          <a:effectLst/>
                        </a:rPr>
                        <a:t>20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ауд. 319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6254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15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Открытое учебное занятие в учебной группе Мс64 по учебному предмету «Технология машиностроения» по теме «Выбор баз при обработке заготовок»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Д.С. Сергуцкий 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18</a:t>
                      </a:r>
                      <a:r>
                        <a:rPr lang="ru-RU" sz="1300" b="1" baseline="30000">
                          <a:effectLst/>
                        </a:rPr>
                        <a:t>15</a:t>
                      </a:r>
                      <a:r>
                        <a:rPr lang="ru-RU" sz="1300" b="1">
                          <a:effectLst/>
                        </a:rPr>
                        <a:t> –19</a:t>
                      </a:r>
                      <a:r>
                        <a:rPr lang="ru-RU" sz="1300" b="1" baseline="30000">
                          <a:effectLst/>
                        </a:rPr>
                        <a:t>55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ауд. 120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  <a:tr h="14401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07 декабря (среда)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2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16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Конкурс на лучший курсовой проект по учебному предмету «Техническая механика» в учебных группах М62, М63, Мс64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А.С. Кирилюк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Д.С. </a:t>
                      </a:r>
                      <a:r>
                        <a:rPr lang="ru-RU" sz="1300" b="1" dirty="0" err="1">
                          <a:effectLst/>
                        </a:rPr>
                        <a:t>Сергуцкий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13</a:t>
                      </a:r>
                      <a:r>
                        <a:rPr lang="ru-RU" sz="1300" b="1" baseline="30000">
                          <a:effectLst/>
                        </a:rPr>
                        <a:t>30</a:t>
                      </a:r>
                      <a:r>
                        <a:rPr lang="ru-RU" sz="1300" b="1">
                          <a:effectLst/>
                        </a:rPr>
                        <a:t> –14</a:t>
                      </a:r>
                      <a:r>
                        <a:rPr lang="ru-RU" sz="1300" b="1" baseline="30000">
                          <a:effectLst/>
                        </a:rPr>
                        <a:t>20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ауд. 111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5" marR="473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138199"/>
              </p:ext>
            </p:extLst>
          </p:nvPr>
        </p:nvGraphicFramePr>
        <p:xfrm>
          <a:off x="-3" y="-99392"/>
          <a:ext cx="9144002" cy="77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020"/>
                <a:gridCol w="4172014"/>
                <a:gridCol w="2312047"/>
                <a:gridCol w="1181391"/>
                <a:gridCol w="929530"/>
              </a:tblGrid>
              <a:tr h="17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 anchor="ctr"/>
                </a:tc>
              </a:tr>
              <a:tr h="928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Викторина «Играем, думаем, познаем электротехнику» по учебному предмету «Электротехника с основами электроники» в учебных группах М65, М66, Мс67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Р.Ф. Белозёров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312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  <a:tr h="915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Конкурс на лучшего контролера ОТК по учебному предмету «Нормирование точности и технические измерения» в учебных группах М62, М63, Мс64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Г.Н. Клухина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309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  <a:tr h="309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Смотр-конкурс УМК предметов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Е.А. Василевская, преподаватели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312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  <a:tr h="6001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08 декабря (четверг)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Увлекательная игра на основе викторины «Марафон знаний» по учебному предмету «Инженерная графика» в учебной группе Мс67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П. А. Рыгаль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319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  <a:tr h="1185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Открытое учебное занятие в учебной группе М63 по учебному предмету «Конструирование и расчет металлорежущих станков» по теме «</a:t>
                      </a:r>
                      <a:r>
                        <a:rPr lang="be-BY" sz="1400" b="1" dirty="0">
                          <a:effectLst/>
                        </a:rPr>
                        <a:t>Основные виды тяговых устройств, требования предъявляемые</a:t>
                      </a:r>
                      <a:r>
                        <a:rPr lang="ru-RU" sz="1400" b="1" dirty="0">
                          <a:effectLst/>
                        </a:rPr>
                        <a:t> к ним»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А.С. Кирилюк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r>
                        <a:rPr lang="ru-RU" sz="1400" b="1" baseline="30000">
                          <a:effectLst/>
                        </a:rPr>
                        <a:t>25</a:t>
                      </a:r>
                      <a:r>
                        <a:rPr lang="ru-RU" sz="1400" b="1">
                          <a:effectLst/>
                        </a:rPr>
                        <a:t> –18</a:t>
                      </a:r>
                      <a:r>
                        <a:rPr lang="ru-RU" sz="1400" b="1" baseline="30000">
                          <a:effectLst/>
                        </a:rPr>
                        <a:t>05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1</a:t>
                      </a:r>
                      <a:r>
                        <a:rPr lang="en-US" sz="1400" b="1">
                          <a:effectLst/>
                        </a:rPr>
                        <a:t>2</a:t>
                      </a: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  <a:tr h="547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Урок мужества «Бадабер. Как это было…» в учебной группе М65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В.П. Захарчук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310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  <a:tr h="61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Олимпиада по учебному предмету «Основы программирования для станков с ЧПУ» в учебных группах М63, Мс64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Д.И. Мирошниченко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ауд.309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  <a:tr h="1392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Открытое учебное занятие на производстве в учебной группе Мс64 по учебному предмету «Техническое обслуживание и наладка станков с ПУ и РТК» по теме «Основные задачи и правила эксплуатации</a:t>
                      </a:r>
                      <a:r>
                        <a:rPr lang="be-BY" sz="1400" b="1">
                          <a:effectLst/>
                        </a:rPr>
                        <a:t>, </a:t>
                      </a:r>
                      <a:r>
                        <a:rPr lang="ru-RU" sz="1400" b="1">
                          <a:effectLst/>
                        </a:rPr>
                        <a:t>технического обслуживания и наладки станков с ЧПУ и РТК»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А.И. Миласердов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09</a:t>
                      </a:r>
                      <a:r>
                        <a:rPr lang="ru-RU" sz="1400" b="1" baseline="30000">
                          <a:effectLst/>
                        </a:rPr>
                        <a:t>50</a:t>
                      </a:r>
                      <a:r>
                        <a:rPr lang="ru-RU" sz="1400" b="1">
                          <a:effectLst/>
                        </a:rPr>
                        <a:t> –13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 "</a:t>
                      </a:r>
                      <a:r>
                        <a:rPr lang="ru-RU" sz="1400" b="1" dirty="0" err="1">
                          <a:effectLst/>
                        </a:rPr>
                        <a:t>ТермоБрест</a:t>
                      </a:r>
                      <a:r>
                        <a:rPr lang="ru-RU" sz="1400" b="1" dirty="0">
                          <a:effectLst/>
                        </a:rPr>
                        <a:t>"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ООО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3" marR="4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2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57131"/>
              </p:ext>
            </p:extLst>
          </p:nvPr>
        </p:nvGraphicFramePr>
        <p:xfrm>
          <a:off x="1" y="2"/>
          <a:ext cx="9143998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020"/>
                <a:gridCol w="4172012"/>
                <a:gridCol w="2312047"/>
                <a:gridCol w="1181390"/>
                <a:gridCol w="929529"/>
              </a:tblGrid>
              <a:tr h="293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82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09 декабря (пятница)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Конкурс «Мистер Механик» среди учебных групп 2 курса М65, М66, Мс67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Л.А. Кульбачинская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Е.А. Василевская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чит. зал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7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 декабря (суббота)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Олимпиада по учебному предмету «Техническое обслуживание и наладка станков с ПУ и РТК» в учебных группах М62, М63, Мс64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А.И. Миласердов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r>
                        <a:rPr lang="ru-RU" sz="1400" b="1" baseline="30000">
                          <a:effectLst/>
                        </a:rPr>
                        <a:t>40</a:t>
                      </a:r>
                      <a:r>
                        <a:rPr lang="ru-RU" sz="1400" b="1">
                          <a:effectLst/>
                        </a:rPr>
                        <a:t> –13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120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19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 декабря (понедельник)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1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Проведение научно-практического семинара «Повышение качества знаний учащихся и развитие интеллектуальных умений и навыков путем применения практико-ориентированного обучения в образовательном процессе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Е.А. Василевская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Н.И. Тухто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Г.Н. Кирилюк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Д.И. Мирошниченко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ауд. 209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3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 декабря (среда)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Заседание цикловой комиссии. Подведение итогов декады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Е.А. Василевская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В.Г. Приходько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r>
                        <a:rPr lang="ru-RU" sz="1400" b="1" baseline="30000">
                          <a:effectLst/>
                        </a:rPr>
                        <a:t>30</a:t>
                      </a:r>
                      <a:r>
                        <a:rPr lang="ru-RU" sz="1400" b="1">
                          <a:effectLst/>
                        </a:rPr>
                        <a:t> –14</a:t>
                      </a:r>
                      <a:r>
                        <a:rPr lang="ru-RU" sz="1400" b="1" baseline="300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ауд. 312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920</Words>
  <Application>Microsoft Office PowerPoint</Application>
  <PresentationFormat>Экран (4:3)</PresentationFormat>
  <Paragraphs>191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Декада машиностроительного  отделения</vt:lpstr>
      <vt:lpstr>Жизнь нашего машиностроительного отделения</vt:lpstr>
      <vt:lpstr>Программа декады машиностроительного отделения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машиностроительного  отделения</dc:title>
  <dc:creator>Дима Михайлюкович</dc:creator>
  <cp:lastModifiedBy>User</cp:lastModifiedBy>
  <cp:revision>9</cp:revision>
  <dcterms:created xsi:type="dcterms:W3CDTF">2022-11-03T11:02:02Z</dcterms:created>
  <dcterms:modified xsi:type="dcterms:W3CDTF">2022-11-18T11:17:46Z</dcterms:modified>
</cp:coreProperties>
</file>