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609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1814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2701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93243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600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789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6465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246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851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9565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402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Haga clic para modificar el estilo de título del patrón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10/30/2017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135700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8993" y="515006"/>
            <a:ext cx="10689021" cy="2238233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cs typeface="FrankRuehl" panose="020E0503060101010101" pitchFamily="34" charset="-79"/>
              </a:rPr>
              <a:t>Библиотека как центр совершенствования системы образовательного процесса</a:t>
            </a:r>
            <a:endParaRPr lang="ru-RU" sz="5400" b="1" dirty="0">
              <a:cs typeface="FrankRuehl" panose="020E0503060101010101" pitchFamily="34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64736" y="2927504"/>
            <a:ext cx="9633278" cy="1388534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>
                <a:cs typeface="FrankRuehl" panose="020E0503060101010101" pitchFamily="34" charset="-79"/>
              </a:rPr>
              <a:t>Методическое объединение заведующих библиотек </a:t>
            </a:r>
            <a:r>
              <a:rPr lang="ru-RU" sz="3400" b="1" dirty="0"/>
              <a:t>учреждений</a:t>
            </a:r>
            <a:endParaRPr lang="ru-RU" sz="3400" dirty="0"/>
          </a:p>
          <a:p>
            <a:r>
              <a:rPr lang="ru-RU" sz="3400" b="1" dirty="0"/>
              <a:t> среднего специального образования </a:t>
            </a:r>
            <a:r>
              <a:rPr lang="ru-RU" sz="3400" b="1" dirty="0" smtClean="0">
                <a:cs typeface="FrankRuehl" panose="020E0503060101010101" pitchFamily="34" charset="-79"/>
              </a:rPr>
              <a:t> </a:t>
            </a:r>
            <a:r>
              <a:rPr lang="ru-RU" sz="3400" b="1" dirty="0">
                <a:cs typeface="FrankRuehl" panose="020E0503060101010101" pitchFamily="34" charset="-79"/>
              </a:rPr>
              <a:t>Брестской </a:t>
            </a:r>
            <a:r>
              <a:rPr lang="ru-RU" sz="3400" b="1" dirty="0" smtClean="0">
                <a:cs typeface="FrankRuehl" panose="020E0503060101010101" pitchFamily="34" charset="-79"/>
              </a:rPr>
              <a:t>области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2 ноября 2017 года</a:t>
            </a: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http://www.101com.com/images/pub/syllabus/0901_simon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0" b="100000" l="0" r="10000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918"/>
          <a:stretch/>
        </p:blipFill>
        <p:spPr bwMode="auto">
          <a:xfrm>
            <a:off x="1949122" y="3815255"/>
            <a:ext cx="6442842" cy="293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5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3066" y="244365"/>
            <a:ext cx="3593727" cy="817180"/>
          </a:xfrm>
        </p:spPr>
        <p:txBody>
          <a:bodyPr>
            <a:normAutofit/>
          </a:bodyPr>
          <a:lstStyle/>
          <a:p>
            <a:r>
              <a:rPr lang="ru-RU" sz="4400" b="1" i="1" dirty="0" smtClean="0">
                <a:cs typeface="FrankRuehl" panose="020E0503060101010101" pitchFamily="34" charset="-79"/>
              </a:rPr>
              <a:t>Программа</a:t>
            </a:r>
            <a:endParaRPr lang="ru-RU" sz="4400" b="1" i="1" dirty="0">
              <a:cs typeface="FrankRuehl" panose="020E0503060101010101" pitchFamily="34" charset="-79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222854"/>
              </p:ext>
            </p:extLst>
          </p:nvPr>
        </p:nvGraphicFramePr>
        <p:xfrm>
          <a:off x="147145" y="3130506"/>
          <a:ext cx="4568788" cy="2956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75832"/>
                <a:gridCol w="3792956"/>
              </a:tblGrid>
              <a:tr h="2904007">
                <a:tc>
                  <a:txBody>
                    <a:bodyPr/>
                    <a:lstStyle/>
                    <a:p>
                      <a:pPr algn="ctr"/>
                      <a:r>
                        <a:rPr lang="ru-RU" sz="1600" b="0" kern="1200" dirty="0" smtClean="0">
                          <a:effectLst/>
                        </a:rPr>
                        <a:t>9.30 – 11.00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/>
                        </a:rPr>
                        <a:t>Экскурсия по библиотеке.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Кульбачинская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Лилия Александровна, заведующая библиотекой Филиала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БрГТУ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Политехнический колледж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v"/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effectLst/>
                        </a:rPr>
                        <a:t>Книжная выставка </a:t>
                      </a:r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/>
                        </a:rPr>
                        <a:t>«Помогаем учить. Помогаем учиться».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Бардецкая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Вера Михайловна, библиотекарь Филиала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БрГТУ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Политехнический колледж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effectLst/>
                        </a:rPr>
                        <a:t>Фотовыставка </a:t>
                      </a:r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/>
                        </a:rPr>
                        <a:t>«Чудо, имя которому природа».</a:t>
                      </a:r>
                    </a:p>
                    <a:p>
                      <a:pPr marL="0" indent="0" algn="r">
                        <a:buFont typeface="Wingdings" panose="05000000000000000000" pitchFamily="2" charset="2"/>
                        <a:buNone/>
                      </a:pP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Кульбачинская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Лилия Александровна,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заведующая библиотекой</a:t>
                      </a:r>
                      <a:endParaRPr lang="ru-RU" sz="1400" b="0" i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81804" y="1691510"/>
            <a:ext cx="2651213" cy="109307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Картинки по запросу открытая книга  на прозрачном фоне гиф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867" y="745859"/>
            <a:ext cx="3669926" cy="2080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96715"/>
              </p:ext>
            </p:extLst>
          </p:nvPr>
        </p:nvGraphicFramePr>
        <p:xfrm>
          <a:off x="4920883" y="312098"/>
          <a:ext cx="7067915" cy="6363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6153515"/>
              </a:tblGrid>
              <a:tr h="52687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11.00 – 11.15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Колледж сегодня.</a:t>
                      </a:r>
                    </a:p>
                    <a:p>
                      <a:pPr algn="r"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Маркина Светлана Владимировна, заместитель директора по учебной работе Филиала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БрГТУ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Политехнический колледж</a:t>
                      </a:r>
                      <a:endParaRPr lang="ru-RU" sz="1400" b="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3207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11.15 – 11.35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«Слово о библиотеке» (история и современность)». 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Презентация.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Кульбачинская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Лилия Александровна, заведующая библиотекой</a:t>
                      </a:r>
                    </a:p>
                  </a:txBody>
                  <a:tcPr/>
                </a:tc>
              </a:tr>
              <a:tr h="51104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dirty="0" smtClean="0"/>
                        <a:t>11.35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ru-RU" sz="1600" dirty="0" smtClean="0"/>
                        <a:t>11.55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«Веб-страница библиотеки на сайте колледжа».</a:t>
                      </a:r>
                      <a:r>
                        <a:rPr lang="ru-RU" sz="1800" b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Презентация.                                   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Бардецкая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Вера Михайловна, библиотекарь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3243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11.55 – 12.15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«Формирование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</a:rPr>
                        <a:t> творческих способностей учащихся, как одно из направлений деятельности библиотеки».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Презентация.                                                                           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Панасюк</a:t>
                      </a:r>
                      <a:r>
                        <a:rPr lang="ru-RU" sz="1400" b="0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Диана Ивановна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r">
                        <a:lnSpc>
                          <a:spcPct val="80000"/>
                        </a:lnSpc>
                      </a:pP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библиотекарь Филиала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БрГТУ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Политехнический колледж</a:t>
                      </a:r>
                      <a:endParaRPr lang="ru-RU" sz="1400" dirty="0"/>
                    </a:p>
                  </a:txBody>
                  <a:tcPr/>
                </a:tc>
              </a:tr>
              <a:tr h="56790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12.15 – 12.25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Книжная выставка «Чтение улучшает качество Вашей</a:t>
                      </a:r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жизни</a:t>
                      </a: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».                                                               </a:t>
                      </a:r>
                      <a:r>
                        <a:rPr lang="ru-RU" sz="140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учащиеся групп</a:t>
                      </a:r>
                      <a:r>
                        <a:rPr lang="ru-RU" sz="1400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Ю43, Ср22</a:t>
                      </a:r>
                      <a:endParaRPr lang="ru-RU" sz="140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998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dirty="0" smtClean="0"/>
                        <a:t>12.25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–12.35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«Книга месяца». Из фонда отдела абонемента Брестской областной библиотеки им. М. Горького.</a:t>
                      </a:r>
                      <a:endParaRPr lang="ru-RU" sz="18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80000"/>
                        </a:lnSpc>
                      </a:pP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Ревенко Наталья Анатольевна, ведущий библиотекарь</a:t>
                      </a:r>
                      <a:endParaRPr lang="ru-RU" sz="1400" b="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0869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12.35 – 13.00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Клуб интересных встреч. «Профилактика эмоционального выгорания».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Психологический практикум.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</a:t>
                      </a: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Рояк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Леонид</a:t>
                      </a:r>
                      <a:r>
                        <a:rPr lang="ru-RU" sz="1400" b="0" i="1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Львович, врач</a:t>
                      </a:r>
                      <a:endParaRPr lang="ru-RU" sz="1400" b="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462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13.00 – 13.20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«Современные тенденции в работе библиотек».</a:t>
                      </a:r>
                      <a:endParaRPr lang="ru-RU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Жукова Татьяна Васильевна,  методист ГУ «Брестский ОУМЦ ПО»</a:t>
                      </a:r>
                      <a:endParaRPr lang="ru-RU" b="0" dirty="0"/>
                    </a:p>
                  </a:txBody>
                  <a:tcPr/>
                </a:tc>
              </a:tr>
              <a:tr h="62288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13.50 – 14.30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стол.</a:t>
                      </a:r>
                      <a:r>
                        <a:rPr lang="ru-RU" sz="1800" b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Подведение итогов.</a:t>
                      </a:r>
                      <a:endParaRPr lang="ru-RU" sz="18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Лысюк</a:t>
                      </a:r>
                      <a:r>
                        <a:rPr lang="ru-RU" sz="1400" b="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Галина Васильевна, </a:t>
                      </a:r>
                      <a:r>
                        <a:rPr lang="ru-RU" sz="140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заведующая кабинетом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 «Брестский ОУМЦ ПО»</a:t>
                      </a:r>
                      <a:endParaRPr lang="ru-RU" sz="1400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44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8" y="0"/>
            <a:ext cx="10018713" cy="73309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Участники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0800" y="733097"/>
            <a:ext cx="10766096" cy="588783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УО «Брестский государственный медицинский колледж»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«Брестский государственный </a:t>
            </a:r>
            <a:r>
              <a:rPr lang="ru-RU" sz="1800" dirty="0" smtClean="0">
                <a:solidFill>
                  <a:srgbClr val="002060"/>
                </a:solidFill>
              </a:rPr>
              <a:t>музыкальный колледж им. Г. </a:t>
            </a:r>
            <a:r>
              <a:rPr lang="ru-RU" sz="1800" smtClean="0">
                <a:solidFill>
                  <a:srgbClr val="002060"/>
                </a:solidFill>
              </a:rPr>
              <a:t>Ширмы»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УО «Брестское государственное областное училище олимпийского резерва»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Пинский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колледж искусств</a:t>
            </a:r>
            <a:r>
              <a:rPr lang="ru-RU" sz="1800" dirty="0" smtClean="0">
                <a:solidFill>
                  <a:srgbClr val="002060"/>
                </a:solidFill>
              </a:rPr>
              <a:t>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Пинский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медицинский колледж</a:t>
            </a:r>
            <a:r>
              <a:rPr lang="ru-RU" sz="1800" dirty="0" smtClean="0">
                <a:solidFill>
                  <a:srgbClr val="002060"/>
                </a:solidFill>
              </a:rPr>
              <a:t>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«Брестский государственный </a:t>
            </a:r>
            <a:r>
              <a:rPr lang="ru-RU" sz="1800" dirty="0" smtClean="0">
                <a:solidFill>
                  <a:srgbClr val="002060"/>
                </a:solidFill>
              </a:rPr>
              <a:t>колледж связи»</a:t>
            </a:r>
            <a:endParaRPr lang="ru-RU" sz="1800" dirty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</a:t>
            </a:r>
            <a:r>
              <a:rPr lang="ru-RU" sz="1800" dirty="0">
                <a:solidFill>
                  <a:srgbClr val="002060"/>
                </a:solidFill>
              </a:rPr>
              <a:t>УО «Брестский государственный торгово-технологический колледж»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УО «Брестский государственный колледж сферы обслуживания»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«Кобринский </a:t>
            </a:r>
            <a:r>
              <a:rPr lang="ru-RU" sz="1800" dirty="0">
                <a:solidFill>
                  <a:srgbClr val="002060"/>
                </a:solidFill>
              </a:rPr>
              <a:t>государственный </a:t>
            </a:r>
            <a:r>
              <a:rPr lang="ru-RU" sz="1800" dirty="0" smtClean="0">
                <a:solidFill>
                  <a:srgbClr val="002060"/>
                </a:solidFill>
              </a:rPr>
              <a:t>политехнический </a:t>
            </a:r>
            <a:r>
              <a:rPr lang="ru-RU" sz="1800" dirty="0">
                <a:solidFill>
                  <a:srgbClr val="002060"/>
                </a:solidFill>
              </a:rPr>
              <a:t>колледж»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Пинский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аграрный технологический </a:t>
            </a:r>
            <a:r>
              <a:rPr lang="ru-RU" sz="1800" dirty="0" smtClean="0">
                <a:solidFill>
                  <a:srgbClr val="002060"/>
                </a:solidFill>
              </a:rPr>
              <a:t>колледж»</a:t>
            </a:r>
            <a:endParaRPr lang="ru-RU" sz="1800" dirty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</a:t>
            </a:r>
            <a:r>
              <a:rPr lang="ru-RU" sz="1800" dirty="0">
                <a:solidFill>
                  <a:srgbClr val="002060"/>
                </a:solidFill>
              </a:rPr>
              <a:t>УО "</a:t>
            </a:r>
            <a:r>
              <a:rPr lang="ru-RU" sz="1800" dirty="0" err="1" smtClean="0">
                <a:solidFill>
                  <a:srgbClr val="002060"/>
                </a:solidFill>
              </a:rPr>
              <a:t>Пружанский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аграрно-технический </a:t>
            </a:r>
            <a:r>
              <a:rPr lang="ru-RU" sz="1800" dirty="0" smtClean="0">
                <a:solidFill>
                  <a:srgbClr val="002060"/>
                </a:solidFill>
              </a:rPr>
              <a:t>колледж»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Столинский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</a:t>
            </a:r>
            <a:r>
              <a:rPr lang="ru-RU" sz="1800" dirty="0" smtClean="0">
                <a:solidFill>
                  <a:srgbClr val="002060"/>
                </a:solidFill>
              </a:rPr>
              <a:t>аграрно-экономический колледж»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</a:t>
            </a:r>
            <a:r>
              <a:rPr lang="ru-RU" sz="1800" dirty="0" smtClean="0">
                <a:solidFill>
                  <a:srgbClr val="002060"/>
                </a:solidFill>
              </a:rPr>
              <a:t>Филиала УО «Брестский государственный технический университет» Политехнический </a:t>
            </a:r>
            <a:r>
              <a:rPr lang="ru-RU" sz="1800" dirty="0">
                <a:solidFill>
                  <a:srgbClr val="002060"/>
                </a:solidFill>
              </a:rPr>
              <a:t>колледж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</a:t>
            </a:r>
            <a:r>
              <a:rPr lang="ru-RU" sz="1800" dirty="0">
                <a:solidFill>
                  <a:srgbClr val="002060"/>
                </a:solidFill>
              </a:rPr>
              <a:t>Ф</a:t>
            </a:r>
            <a:r>
              <a:rPr lang="ru-RU" sz="1800" dirty="0" smtClean="0">
                <a:solidFill>
                  <a:srgbClr val="002060"/>
                </a:solidFill>
              </a:rPr>
              <a:t>илиала УО "Белорусский государственный университет транспорта"  Брестский колледж 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Барановический</a:t>
            </a:r>
            <a:r>
              <a:rPr lang="ru-RU" sz="1800" dirty="0" smtClean="0">
                <a:solidFill>
                  <a:srgbClr val="002060"/>
                </a:solidFill>
              </a:rPr>
              <a:t> государственный колледж лёгкой промышленности им. В.Е. </a:t>
            </a:r>
            <a:r>
              <a:rPr lang="ru-RU" sz="1800" dirty="0" err="1" smtClean="0">
                <a:solidFill>
                  <a:srgbClr val="002060"/>
                </a:solidFill>
              </a:rPr>
              <a:t>Чернышова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«</a:t>
            </a:r>
            <a:r>
              <a:rPr lang="ru-RU" sz="1800" dirty="0" err="1" smtClean="0">
                <a:solidFill>
                  <a:srgbClr val="002060"/>
                </a:solidFill>
              </a:rPr>
              <a:t>Пинского</a:t>
            </a:r>
            <a:r>
              <a:rPr lang="ru-RU" sz="1800" dirty="0" smtClean="0">
                <a:solidFill>
                  <a:srgbClr val="002060"/>
                </a:solidFill>
              </a:rPr>
              <a:t> колледжа УО «Брестский государственный университет им. А.С. Пушкина»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Филиала УО «</a:t>
            </a:r>
            <a:r>
              <a:rPr lang="ru-RU" sz="1800" dirty="0" smtClean="0">
                <a:solidFill>
                  <a:srgbClr val="002060"/>
                </a:solidFill>
              </a:rPr>
              <a:t>Брестский </a:t>
            </a:r>
            <a:r>
              <a:rPr lang="ru-RU" sz="1800" dirty="0">
                <a:solidFill>
                  <a:srgbClr val="002060"/>
                </a:solidFill>
              </a:rPr>
              <a:t>государственный технический университет» </a:t>
            </a:r>
            <a:r>
              <a:rPr lang="ru-RU" sz="1800" dirty="0" err="1" smtClean="0">
                <a:solidFill>
                  <a:srgbClr val="002060"/>
                </a:solidFill>
              </a:rPr>
              <a:t>Пинский</a:t>
            </a:r>
            <a:r>
              <a:rPr lang="ru-RU" sz="1800" dirty="0" smtClean="0">
                <a:solidFill>
                  <a:srgbClr val="002060"/>
                </a:solidFill>
              </a:rPr>
              <a:t> государственный индустриально-педагогический колледж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Брестского филиала ЧУО «Белорусский колледж бизнеса и права»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2060"/>
                </a:solidFill>
              </a:rPr>
              <a:t>Библиотека УО "</a:t>
            </a:r>
            <a:r>
              <a:rPr lang="ru-RU" sz="1800" dirty="0" err="1" smtClean="0">
                <a:solidFill>
                  <a:srgbClr val="002060"/>
                </a:solidFill>
              </a:rPr>
              <a:t>Барановичский</a:t>
            </a:r>
            <a:r>
              <a:rPr lang="ru-RU" sz="1800" dirty="0" smtClean="0">
                <a:solidFill>
                  <a:srgbClr val="002060"/>
                </a:solidFill>
              </a:rPr>
              <a:t> технологический колледж" </a:t>
            </a:r>
            <a:r>
              <a:rPr lang="ru-RU" sz="1800" dirty="0" err="1" smtClean="0">
                <a:solidFill>
                  <a:srgbClr val="002060"/>
                </a:solidFill>
              </a:rPr>
              <a:t>Белкоопсоюза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"</a:t>
            </a:r>
            <a:r>
              <a:rPr lang="ru-RU" sz="1800" dirty="0" err="1" smtClean="0">
                <a:solidFill>
                  <a:srgbClr val="002060"/>
                </a:solidFill>
              </a:rPr>
              <a:t>Барановичский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>
                <a:solidFill>
                  <a:srgbClr val="002060"/>
                </a:solidFill>
              </a:rPr>
              <a:t>государственный </a:t>
            </a:r>
            <a:r>
              <a:rPr lang="ru-RU" sz="1800" dirty="0" smtClean="0">
                <a:solidFill>
                  <a:srgbClr val="002060"/>
                </a:solidFill>
              </a:rPr>
              <a:t>профессионально-технический колледж </a:t>
            </a:r>
            <a:r>
              <a:rPr lang="ru-RU" sz="1800" dirty="0">
                <a:solidFill>
                  <a:srgbClr val="002060"/>
                </a:solidFill>
              </a:rPr>
              <a:t>сферы </a:t>
            </a:r>
            <a:r>
              <a:rPr lang="ru-RU" sz="1800" dirty="0" smtClean="0">
                <a:solidFill>
                  <a:srgbClr val="002060"/>
                </a:solidFill>
              </a:rPr>
              <a:t>обслуживания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«Брестский </a:t>
            </a:r>
            <a:r>
              <a:rPr lang="ru-RU" sz="1800" dirty="0" smtClean="0">
                <a:solidFill>
                  <a:srgbClr val="002060"/>
                </a:solidFill>
              </a:rPr>
              <a:t>государственный </a:t>
            </a:r>
            <a:r>
              <a:rPr lang="ru-RU" sz="1800" dirty="0">
                <a:solidFill>
                  <a:srgbClr val="002060"/>
                </a:solidFill>
              </a:rPr>
              <a:t>профессионально-технический колледж </a:t>
            </a:r>
            <a:r>
              <a:rPr lang="ru-RU" sz="1800" dirty="0" smtClean="0">
                <a:solidFill>
                  <a:srgbClr val="002060"/>
                </a:solidFill>
              </a:rPr>
              <a:t>приборостроения»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Библиотека УО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</a:rPr>
              <a:t>Лунинецкий</a:t>
            </a:r>
            <a:r>
              <a:rPr lang="ru-RU" sz="1800" dirty="0" smtClean="0">
                <a:solidFill>
                  <a:srgbClr val="002060"/>
                </a:solidFill>
              </a:rPr>
              <a:t> государственный </a:t>
            </a:r>
            <a:r>
              <a:rPr lang="ru-RU" sz="1800" dirty="0">
                <a:solidFill>
                  <a:srgbClr val="002060"/>
                </a:solidFill>
              </a:rPr>
              <a:t>профессионально-технический </a:t>
            </a:r>
            <a:r>
              <a:rPr lang="ru-RU" sz="1800" dirty="0" smtClean="0">
                <a:solidFill>
                  <a:srgbClr val="002060"/>
                </a:solidFill>
              </a:rPr>
              <a:t>колледж сельскохозяйственного производства» 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0328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530</TotalTime>
  <Words>385</Words>
  <Application>Microsoft Office PowerPoint</Application>
  <PresentationFormat>Широкоэкранный</PresentationFormat>
  <Paragraphs>62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FrankRuehl</vt:lpstr>
      <vt:lpstr>Wingdings</vt:lpstr>
      <vt:lpstr>La mente</vt:lpstr>
      <vt:lpstr>Библиотека как центр совершенствования системы образовательного процесса</vt:lpstr>
      <vt:lpstr>Программа</vt:lpstr>
      <vt:lpstr>Участники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объединение заведующих библиотек ССУЗов Брестской области</dc:title>
  <dc:creator>User</dc:creator>
  <cp:lastModifiedBy>User</cp:lastModifiedBy>
  <cp:revision>34</cp:revision>
  <dcterms:created xsi:type="dcterms:W3CDTF">2017-10-27T08:07:40Z</dcterms:created>
  <dcterms:modified xsi:type="dcterms:W3CDTF">2017-10-30T17:54:29Z</dcterms:modified>
</cp:coreProperties>
</file>